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4" r:id="rId2"/>
    <p:sldId id="280" r:id="rId3"/>
    <p:sldId id="267" r:id="rId4"/>
    <p:sldId id="268" r:id="rId5"/>
    <p:sldId id="270" r:id="rId6"/>
    <p:sldId id="256" r:id="rId7"/>
    <p:sldId id="265" r:id="rId8"/>
    <p:sldId id="277" r:id="rId9"/>
    <p:sldId id="261" r:id="rId10"/>
    <p:sldId id="262" r:id="rId11"/>
    <p:sldId id="263" r:id="rId12"/>
    <p:sldId id="273" r:id="rId13"/>
    <p:sldId id="275" r:id="rId14"/>
    <p:sldId id="279" r:id="rId15"/>
    <p:sldId id="276" r:id="rId16"/>
    <p:sldId id="278" r:id="rId17"/>
    <p:sldId id="28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B423-ED20-4F09-97C8-6EA04C35E2AC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3386-49B8-4286-8EA2-EB35EDCAA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80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B423-ED20-4F09-97C8-6EA04C35E2AC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3386-49B8-4286-8EA2-EB35EDCAA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845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B423-ED20-4F09-97C8-6EA04C35E2AC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3386-49B8-4286-8EA2-EB35EDCAA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475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B423-ED20-4F09-97C8-6EA04C35E2AC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3386-49B8-4286-8EA2-EB35EDCAA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94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B423-ED20-4F09-97C8-6EA04C35E2AC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3386-49B8-4286-8EA2-EB35EDCAA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113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B423-ED20-4F09-97C8-6EA04C35E2AC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3386-49B8-4286-8EA2-EB35EDCAA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67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B423-ED20-4F09-97C8-6EA04C35E2AC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3386-49B8-4286-8EA2-EB35EDCAA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793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B423-ED20-4F09-97C8-6EA04C35E2AC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3386-49B8-4286-8EA2-EB35EDCAA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523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B423-ED20-4F09-97C8-6EA04C35E2AC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3386-49B8-4286-8EA2-EB35EDCAA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87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B423-ED20-4F09-97C8-6EA04C35E2AC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3386-49B8-4286-8EA2-EB35EDCAA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23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B423-ED20-4F09-97C8-6EA04C35E2AC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3386-49B8-4286-8EA2-EB35EDCAA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138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4B423-ED20-4F09-97C8-6EA04C35E2AC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23386-49B8-4286-8EA2-EB35EDCAA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29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543800" cy="1470025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Cell Review</a:t>
            </a:r>
            <a:endParaRPr lang="en-US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133600"/>
            <a:ext cx="7117180" cy="861420"/>
          </a:xfrm>
        </p:spPr>
        <p:txBody>
          <a:bodyPr>
            <a:noAutofit/>
          </a:bodyPr>
          <a:lstStyle/>
          <a:p>
            <a:pPr marL="342900" indent="-342900">
              <a:buFontTx/>
              <a:buChar char="-"/>
            </a:pPr>
            <a:r>
              <a:rPr lang="en-US" dirty="0" smtClean="0"/>
              <a:t>Start a New Page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Add it to your TOC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5113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33400" y="152400"/>
            <a:ext cx="7924800" cy="12954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b="1" u="sng" dirty="0" smtClean="0">
                <a:solidFill>
                  <a:srgbClr val="000000"/>
                </a:solidFill>
                <a:latin typeface="Arial Black" pitchFamily="34" charset="0"/>
              </a:rPr>
              <a:t>Plant Cells or Animal Cells</a:t>
            </a:r>
            <a:r>
              <a:rPr lang="en-US" b="1" u="sng" dirty="0">
                <a:solidFill>
                  <a:srgbClr val="000000"/>
                </a:solidFill>
                <a:latin typeface="Arial Black" pitchFamily="34" charset="0"/>
              </a:rPr>
              <a:t/>
            </a:r>
            <a:br>
              <a:rPr lang="en-US" b="1" u="sng" dirty="0">
                <a:solidFill>
                  <a:srgbClr val="000000"/>
                </a:solidFill>
                <a:latin typeface="Arial Black" pitchFamily="34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Arial Black" pitchFamily="34" charset="0"/>
              </a:rPr>
              <a:t>How do you know?</a:t>
            </a:r>
            <a:endParaRPr lang="en-US" b="1" dirty="0">
              <a:solidFill>
                <a:srgbClr val="000000"/>
              </a:solidFill>
              <a:latin typeface="Arial Black" pitchFamily="34" charset="0"/>
            </a:endParaRPr>
          </a:p>
        </p:txBody>
      </p:sp>
      <p:pic>
        <p:nvPicPr>
          <p:cNvPr id="1036" name="Picture 12" descr="http://t1.gstatic.com/images?q=tbn:ANd9GcRrygZuwqZRA4rRFy2eep9oS-5lx8rfcUUpeBSRF3zBYMIBltww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76400"/>
            <a:ext cx="2329218" cy="2329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t3.gstatic.com/images?q=tbn:ANd9GcTXzN1J-qgkDWJsO8gEYhn7PDgTJgX17Fi5P2TnXKtLsMWEKrHj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191000"/>
            <a:ext cx="3224065" cy="2414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4267200"/>
            <a:ext cx="3492500" cy="2324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3400" y="1752600"/>
            <a:ext cx="3746500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506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295400"/>
          </a:xfrm>
        </p:spPr>
        <p:txBody>
          <a:bodyPr anchor="ctr"/>
          <a:lstStyle/>
          <a:p>
            <a:pPr algn="ctr"/>
            <a:r>
              <a:rPr lang="en-US" b="1" dirty="0" smtClean="0">
                <a:solidFill>
                  <a:srgbClr val="000000"/>
                </a:solidFill>
                <a:latin typeface="Arial Black" pitchFamily="34" charset="0"/>
              </a:rPr>
              <a:t>What about this one?</a:t>
            </a:r>
            <a:endParaRPr lang="en-US" b="1" dirty="0">
              <a:solidFill>
                <a:srgbClr val="000000"/>
              </a:solidFill>
              <a:latin typeface="Arial Black" pitchFamily="34" charset="0"/>
            </a:endParaRPr>
          </a:p>
        </p:txBody>
      </p:sp>
      <p:pic>
        <p:nvPicPr>
          <p:cNvPr id="1030" name="Picture 6" descr="http://t0.gstatic.com/images?q=tbn:ANd9GcSYlOxNTqqmb5KScSPRgQZr3ThQ_dS-C2XhJdbY5xVNjEjuH4FK3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51579"/>
            <a:ext cx="7519024" cy="5443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278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Cell Division</a:t>
            </a:r>
            <a:endParaRPr lang="en-US" dirty="0">
              <a:latin typeface="Arial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charset="2"/>
              <a:buChar char="Ø"/>
              <a:defRPr/>
            </a:pPr>
            <a:r>
              <a:rPr lang="en-US" sz="4000" dirty="0" smtClean="0">
                <a:ea typeface="+mn-ea"/>
                <a:cs typeface="+mn-cs"/>
              </a:rPr>
              <a:t>Give two reasons that cells need to divide.</a:t>
            </a:r>
          </a:p>
          <a:p>
            <a:pPr marL="457200" lvl="1" indent="0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en-US" sz="3600" dirty="0" smtClean="0"/>
              <a:t>1.</a:t>
            </a:r>
          </a:p>
          <a:p>
            <a:pPr marL="457200" lvl="1" indent="0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en-US" sz="3600" dirty="0" smtClean="0"/>
              <a:t>2.</a:t>
            </a:r>
            <a:r>
              <a:rPr lang="en-US" sz="3600" dirty="0" smtClean="0">
                <a:ea typeface="+mn-ea"/>
              </a:rPr>
              <a:t>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4000" dirty="0" smtClean="0">
              <a:ea typeface="+mn-ea"/>
              <a:cs typeface="+mn-cs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charset="2"/>
              <a:buChar char="Ø"/>
              <a:defRPr/>
            </a:pPr>
            <a:r>
              <a:rPr lang="en-US" sz="4000" dirty="0" smtClean="0">
                <a:ea typeface="+mn-ea"/>
                <a:cs typeface="+mn-cs"/>
              </a:rPr>
              <a:t>Are the cells formed identical or different from the parent cell?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dirty="0" smtClean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9145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charset="0"/>
              </a:rPr>
              <a:t>Mitosis </a:t>
            </a:r>
            <a:r>
              <a:rPr lang="en-US" dirty="0" smtClean="0">
                <a:solidFill>
                  <a:srgbClr val="FF0000"/>
                </a:solidFill>
                <a:latin typeface="Calibri" charset="0"/>
              </a:rPr>
              <a:t>(Honors Only)</a:t>
            </a:r>
            <a:endParaRPr lang="en-US" dirty="0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0" y="1295400"/>
            <a:ext cx="4191000" cy="4525963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  <a:defRPr/>
            </a:pPr>
            <a:r>
              <a:rPr lang="en-US" sz="4000" b="1" u="sng" dirty="0" smtClean="0">
                <a:latin typeface="Arial Narrow" charset="0"/>
              </a:rPr>
              <a:t>PMAT</a:t>
            </a:r>
            <a:endParaRPr lang="en-US" sz="4000" b="1" u="sng" dirty="0">
              <a:latin typeface="Arial Narrow" charset="0"/>
            </a:endParaRPr>
          </a:p>
          <a:p>
            <a:pPr eaLnBrk="1" hangingPunct="1">
              <a:defRPr/>
            </a:pPr>
            <a:r>
              <a:rPr lang="en-US" b="1" dirty="0">
                <a:latin typeface="Arial Narrow" charset="0"/>
              </a:rPr>
              <a:t>P = Plate of spaghetti</a:t>
            </a:r>
          </a:p>
          <a:p>
            <a:pPr eaLnBrk="1" hangingPunct="1">
              <a:defRPr/>
            </a:pPr>
            <a:r>
              <a:rPr lang="en-US" b="1" dirty="0">
                <a:latin typeface="Arial Narrow" charset="0"/>
              </a:rPr>
              <a:t>M = Meet in the middle</a:t>
            </a:r>
          </a:p>
          <a:p>
            <a:pPr eaLnBrk="1" hangingPunct="1">
              <a:defRPr/>
            </a:pPr>
            <a:r>
              <a:rPr lang="en-US" b="1" dirty="0">
                <a:latin typeface="Arial Narrow" charset="0"/>
              </a:rPr>
              <a:t>A = Apart (move apart)</a:t>
            </a:r>
          </a:p>
          <a:p>
            <a:pPr eaLnBrk="1" hangingPunct="1">
              <a:defRPr/>
            </a:pPr>
            <a:r>
              <a:rPr lang="en-US" b="1" dirty="0">
                <a:latin typeface="Arial Narrow" charset="0"/>
              </a:rPr>
              <a:t>T  = Tear in two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1066800"/>
            <a:ext cx="5156745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05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charset="0"/>
              </a:rPr>
              <a:t>Mitosis </a:t>
            </a:r>
            <a:r>
              <a:rPr lang="en-US" dirty="0" smtClean="0">
                <a:solidFill>
                  <a:srgbClr val="FF0000"/>
                </a:solidFill>
                <a:latin typeface="Calibri" charset="0"/>
              </a:rPr>
              <a:t>(Honors Only)</a:t>
            </a:r>
            <a:endParaRPr lang="en-US" dirty="0">
              <a:solidFill>
                <a:srgbClr val="FF0000"/>
              </a:solidFill>
              <a:latin typeface="Calibri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33" y="1981200"/>
            <a:ext cx="9038408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533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charset="0"/>
              </a:rPr>
              <a:t>Mitosis </a:t>
            </a:r>
            <a:r>
              <a:rPr lang="en-US" dirty="0" smtClean="0">
                <a:solidFill>
                  <a:srgbClr val="FF0000"/>
                </a:solidFill>
                <a:latin typeface="Calibri" charset="0"/>
              </a:rPr>
              <a:t>(Honors Only)</a:t>
            </a:r>
            <a:endParaRPr lang="en-US" dirty="0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5257800"/>
            <a:ext cx="91440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500" dirty="0" smtClean="0">
                <a:latin typeface="Calibri" charset="0"/>
              </a:rPr>
              <a:t>Telophase       Metaphase      Prophase         Anaphase</a:t>
            </a:r>
          </a:p>
          <a:p>
            <a:pPr algn="l"/>
            <a:r>
              <a:rPr lang="en-US" sz="2200" dirty="0" smtClean="0">
                <a:latin typeface="Calibri" charset="0"/>
              </a:rPr>
              <a:t>(Tearing apart)               (Meet in Middle)         (Plate of Spaghetti)         (Apart/Away)</a:t>
            </a:r>
            <a:endParaRPr lang="en-US" sz="2200" dirty="0">
              <a:latin typeface="Calibri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33" y="1981200"/>
            <a:ext cx="9038408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298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charset="0"/>
              </a:rPr>
              <a:t>Mitosis </a:t>
            </a:r>
            <a:r>
              <a:rPr lang="en-US" dirty="0" smtClean="0">
                <a:solidFill>
                  <a:srgbClr val="FF0000"/>
                </a:solidFill>
                <a:latin typeface="Calibri" charset="0"/>
              </a:rPr>
              <a:t>(Honors Only)</a:t>
            </a:r>
            <a:endParaRPr lang="en-US" dirty="0">
              <a:solidFill>
                <a:srgbClr val="FF0000"/>
              </a:solidFill>
              <a:latin typeface="Calibri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02" y="2209800"/>
            <a:ext cx="9067800" cy="3886200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11430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alibri" charset="0"/>
              </a:rPr>
              <a:t>   P            P             M           A            T</a:t>
            </a:r>
            <a:endParaRPr lang="en-US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911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     P            M           A            T</a:t>
            </a:r>
          </a:p>
        </p:txBody>
      </p:sp>
      <p:pic>
        <p:nvPicPr>
          <p:cNvPr id="34818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68" t="2" b="-44"/>
          <a:stretch>
            <a:fillRect/>
          </a:stretch>
        </p:blipFill>
        <p:spPr bwMode="auto">
          <a:xfrm>
            <a:off x="3048000" y="1907853"/>
            <a:ext cx="5254625" cy="492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549" b="43"/>
          <a:stretch>
            <a:fillRect/>
          </a:stretch>
        </p:blipFill>
        <p:spPr bwMode="auto">
          <a:xfrm>
            <a:off x="1143000" y="1931987"/>
            <a:ext cx="1935163" cy="492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alibri" charset="0"/>
              </a:rPr>
              <a:t>Mitosis </a:t>
            </a:r>
            <a:r>
              <a:rPr lang="en-US" dirty="0" smtClean="0">
                <a:solidFill>
                  <a:srgbClr val="FF0000"/>
                </a:solidFill>
                <a:latin typeface="Calibri" charset="0"/>
              </a:rPr>
              <a:t>(Honors Only)</a:t>
            </a:r>
            <a:endParaRPr lang="en-US" dirty="0">
              <a:solidFill>
                <a:srgbClr val="FF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987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Cell </a:t>
            </a:r>
            <a:r>
              <a:rPr lang="en-US" dirty="0" smtClean="0"/>
              <a:t>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Ø"/>
            </a:pPr>
            <a:r>
              <a:rPr lang="en-US" dirty="0" smtClean="0"/>
              <a:t>What is bigger, an atom or a cell?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dirty="0" smtClean="0"/>
              <a:t> </a:t>
            </a:r>
            <a:r>
              <a:rPr lang="en-US" dirty="0" smtClean="0"/>
              <a:t>What is bigger, a cell or an organelle?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/>
              <a:t> </a:t>
            </a:r>
            <a:r>
              <a:rPr lang="en-US" dirty="0" smtClean="0"/>
              <a:t>What is bigger, a cell or an organism? 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86161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763000" cy="221987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/>
              <a:t>Plant Cells or Animal Cells?</a:t>
            </a:r>
            <a:br>
              <a:rPr lang="en-US" b="1" u="sng" dirty="0" smtClean="0"/>
            </a:br>
            <a:r>
              <a:rPr lang="en-US" dirty="0" smtClean="0"/>
              <a:t>Put a “P” by Plant Cell descriptions</a:t>
            </a:r>
            <a:br>
              <a:rPr lang="en-US" dirty="0" smtClean="0"/>
            </a:br>
            <a:r>
              <a:rPr lang="en-US" dirty="0" smtClean="0"/>
              <a:t>Put an “A” by Animal Cell descriptions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2501763"/>
            <a:ext cx="3962400" cy="4356237"/>
          </a:xfrm>
        </p:spPr>
        <p:txBody>
          <a:bodyPr>
            <a:noAutofit/>
          </a:bodyPr>
          <a:lstStyle/>
          <a:p>
            <a:pPr marL="0" indent="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b="1" dirty="0"/>
              <a:t>____ </a:t>
            </a:r>
            <a:r>
              <a:rPr lang="en-US" sz="2400" b="1" dirty="0" smtClean="0"/>
              <a:t>Random</a:t>
            </a:r>
            <a:endParaRPr lang="en-US" sz="2400" b="1" dirty="0"/>
          </a:p>
          <a:p>
            <a:pPr marL="0" indent="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b="1" dirty="0"/>
              <a:t>____ </a:t>
            </a:r>
            <a:r>
              <a:rPr lang="en-US" sz="2400" b="1" dirty="0" smtClean="0"/>
              <a:t>Recognizable </a:t>
            </a:r>
            <a:r>
              <a:rPr lang="en-US" sz="2400" b="1" dirty="0"/>
              <a:t>Shape</a:t>
            </a:r>
          </a:p>
          <a:p>
            <a:pPr marL="0" indent="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b="1" dirty="0"/>
              <a:t>____ </a:t>
            </a:r>
            <a:r>
              <a:rPr lang="en-US" sz="2400" b="1" dirty="0" smtClean="0"/>
              <a:t>“</a:t>
            </a:r>
            <a:r>
              <a:rPr lang="en-US" sz="2400" b="1" dirty="0"/>
              <a:t>Neat”</a:t>
            </a:r>
          </a:p>
          <a:p>
            <a:pPr marL="0" indent="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b="1" dirty="0"/>
              <a:t>____ </a:t>
            </a:r>
            <a:r>
              <a:rPr lang="en-US" sz="2400" b="1" dirty="0" smtClean="0"/>
              <a:t>“</a:t>
            </a:r>
            <a:r>
              <a:rPr lang="en-US" sz="2400" b="1" dirty="0"/>
              <a:t>Messy”</a:t>
            </a:r>
          </a:p>
          <a:p>
            <a:pPr marL="0" indent="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b="1" dirty="0"/>
              <a:t>____ </a:t>
            </a:r>
            <a:r>
              <a:rPr lang="en-US" sz="2400" b="1" dirty="0" smtClean="0"/>
              <a:t>Rows </a:t>
            </a:r>
            <a:r>
              <a:rPr lang="en-US" sz="2400" b="1" dirty="0"/>
              <a:t>&amp; Columns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143000" y="2501763"/>
            <a:ext cx="2895600" cy="43562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SzPct val="101000"/>
              <a:buFont typeface="Courier New" pitchFamily="49" charset="0"/>
              <a:buChar char="o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en-US" sz="2400" b="1" dirty="0" smtClean="0"/>
              <a:t>____ No Pattern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sz="2400" b="1" dirty="0"/>
              <a:t>____ </a:t>
            </a:r>
            <a:r>
              <a:rPr lang="en-US" sz="2400" b="1" dirty="0" smtClean="0"/>
              <a:t>Organized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sz="2400" b="1" dirty="0"/>
              <a:t>____ </a:t>
            </a:r>
            <a:r>
              <a:rPr lang="en-US" sz="2400" b="1" dirty="0" smtClean="0"/>
              <a:t>“</a:t>
            </a:r>
            <a:r>
              <a:rPr lang="en-US" sz="2400" b="1" dirty="0" err="1" smtClean="0"/>
              <a:t>Blob”Shape</a:t>
            </a:r>
            <a:endParaRPr lang="en-US" sz="2400" b="1" dirty="0" smtClean="0"/>
          </a:p>
          <a:p>
            <a:pPr marL="0" indent="0">
              <a:lnSpc>
                <a:spcPct val="200000"/>
              </a:lnSpc>
              <a:buNone/>
            </a:pPr>
            <a:r>
              <a:rPr lang="en-US" sz="2400" b="1" dirty="0"/>
              <a:t>____ </a:t>
            </a:r>
            <a:r>
              <a:rPr lang="en-US" sz="2400" b="1" dirty="0" smtClean="0"/>
              <a:t>Stacked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sz="2400" b="1" dirty="0"/>
              <a:t>____ </a:t>
            </a:r>
            <a:r>
              <a:rPr lang="en-US" sz="2400" b="1" dirty="0" smtClean="0"/>
              <a:t>Odd Shape</a:t>
            </a:r>
          </a:p>
        </p:txBody>
      </p:sp>
    </p:spTree>
    <p:extLst>
      <p:ext uri="{BB962C8B-B14F-4D97-AF65-F5344CB8AC3E}">
        <p14:creationId xmlns:p14="http://schemas.microsoft.com/office/powerpoint/2010/main" val="1351791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125113" cy="2219876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/>
              <a:t>Answers</a:t>
            </a:r>
            <a:r>
              <a:rPr lang="en-US" b="1" dirty="0"/>
              <a:t/>
            </a:r>
            <a:br>
              <a:rPr lang="en-US" b="1" dirty="0"/>
            </a:br>
            <a:r>
              <a:rPr lang="en-US" sz="3200" dirty="0" smtClean="0"/>
              <a:t>“P” </a:t>
            </a:r>
            <a:r>
              <a:rPr lang="en-US" sz="3200" dirty="0"/>
              <a:t>=</a:t>
            </a:r>
            <a:r>
              <a:rPr lang="en-US" sz="3200" dirty="0" smtClean="0"/>
              <a:t> Plant Cells</a:t>
            </a:r>
            <a:br>
              <a:rPr lang="en-US" sz="3200" dirty="0" smtClean="0"/>
            </a:br>
            <a:r>
              <a:rPr lang="en-US" sz="3200" dirty="0" smtClean="0"/>
              <a:t>“A” </a:t>
            </a:r>
            <a:r>
              <a:rPr lang="en-US" sz="3200" dirty="0"/>
              <a:t>=</a:t>
            </a:r>
            <a:r>
              <a:rPr lang="en-US" sz="3200" dirty="0" smtClean="0"/>
              <a:t> Animal Cells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2057400"/>
            <a:ext cx="4191000" cy="4633078"/>
          </a:xfrm>
        </p:spPr>
        <p:txBody>
          <a:bodyPr>
            <a:noAutofit/>
          </a:bodyPr>
          <a:lstStyle/>
          <a:p>
            <a:pPr marL="0" indent="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b="1" dirty="0" smtClean="0"/>
              <a:t>__A__ Random</a:t>
            </a:r>
            <a:endParaRPr lang="en-US" sz="2400" b="1" dirty="0"/>
          </a:p>
          <a:p>
            <a:pPr marL="0" indent="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b="1" dirty="0" smtClean="0"/>
              <a:t>__P__ Recognizable </a:t>
            </a:r>
            <a:r>
              <a:rPr lang="en-US" sz="2400" b="1" dirty="0"/>
              <a:t>Shape</a:t>
            </a:r>
          </a:p>
          <a:p>
            <a:pPr marL="0" indent="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b="1" dirty="0" smtClean="0"/>
              <a:t>__P__ “</a:t>
            </a:r>
            <a:r>
              <a:rPr lang="en-US" sz="2400" b="1" dirty="0"/>
              <a:t>Neat”</a:t>
            </a:r>
          </a:p>
          <a:p>
            <a:pPr marL="0" indent="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b="1" dirty="0" smtClean="0"/>
              <a:t>__A__ “</a:t>
            </a:r>
            <a:r>
              <a:rPr lang="en-US" sz="2400" b="1" dirty="0"/>
              <a:t>Messy”</a:t>
            </a:r>
          </a:p>
          <a:p>
            <a:pPr marL="0" indent="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b="1" dirty="0" smtClean="0"/>
              <a:t>__P__ Rows </a:t>
            </a:r>
            <a:r>
              <a:rPr lang="en-US" sz="2400" b="1" dirty="0"/>
              <a:t>&amp; Columns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143000" y="1828800"/>
            <a:ext cx="2895600" cy="4813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SzPct val="101000"/>
              <a:buFont typeface="Courier New" pitchFamily="49" charset="0"/>
              <a:buChar char="o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spcBef>
                <a:spcPts val="600"/>
              </a:spcBef>
              <a:buNone/>
            </a:pPr>
            <a:r>
              <a:rPr lang="en-US" sz="2400" b="1" dirty="0" smtClean="0"/>
              <a:t>__A__ No Pattern</a:t>
            </a:r>
          </a:p>
          <a:p>
            <a:pPr marL="0" indent="0">
              <a:lnSpc>
                <a:spcPct val="200000"/>
              </a:lnSpc>
              <a:spcBef>
                <a:spcPts val="600"/>
              </a:spcBef>
              <a:buNone/>
            </a:pPr>
            <a:r>
              <a:rPr lang="en-US" sz="2400" b="1" dirty="0" smtClean="0"/>
              <a:t>__P__ Organized</a:t>
            </a:r>
          </a:p>
          <a:p>
            <a:pPr marL="0" indent="0">
              <a:lnSpc>
                <a:spcPct val="200000"/>
              </a:lnSpc>
              <a:spcBef>
                <a:spcPts val="600"/>
              </a:spcBef>
              <a:buNone/>
            </a:pPr>
            <a:r>
              <a:rPr lang="en-US" sz="2400" b="1" dirty="0" smtClean="0"/>
              <a:t>__A__ “</a:t>
            </a:r>
            <a:r>
              <a:rPr lang="en-US" sz="2400" b="1" dirty="0" err="1" smtClean="0"/>
              <a:t>Blob”Shape</a:t>
            </a:r>
            <a:endParaRPr lang="en-US" sz="2400" b="1" dirty="0" smtClean="0"/>
          </a:p>
          <a:p>
            <a:pPr marL="0" indent="0">
              <a:lnSpc>
                <a:spcPct val="200000"/>
              </a:lnSpc>
              <a:spcBef>
                <a:spcPts val="600"/>
              </a:spcBef>
              <a:buNone/>
            </a:pPr>
            <a:r>
              <a:rPr lang="en-US" sz="2400" b="1" dirty="0" smtClean="0"/>
              <a:t>__P__ Stacked</a:t>
            </a:r>
          </a:p>
          <a:p>
            <a:pPr marL="0" indent="0">
              <a:lnSpc>
                <a:spcPct val="200000"/>
              </a:lnSpc>
              <a:spcBef>
                <a:spcPts val="600"/>
              </a:spcBef>
              <a:buNone/>
            </a:pPr>
            <a:r>
              <a:rPr lang="en-US" sz="2400" b="1" dirty="0" smtClean="0"/>
              <a:t>__A__ Odd Shape</a:t>
            </a:r>
          </a:p>
        </p:txBody>
      </p:sp>
    </p:spTree>
    <p:extLst>
      <p:ext uri="{BB962C8B-B14F-4D97-AF65-F5344CB8AC3E}">
        <p14:creationId xmlns:p14="http://schemas.microsoft.com/office/powerpoint/2010/main" val="1074627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Cell 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Ø"/>
            </a:pPr>
            <a:r>
              <a:rPr lang="en-US" dirty="0" smtClean="0"/>
              <a:t>What three cell parts that can be found ONLY in plant Cells?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What do they do (what is their job)?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dirty="0" smtClean="0"/>
              <a:t> </a:t>
            </a:r>
          </a:p>
          <a:p>
            <a:pPr>
              <a:lnSpc>
                <a:spcPct val="200000"/>
              </a:lnSpc>
            </a:pPr>
            <a:r>
              <a:rPr lang="en-US" dirty="0"/>
              <a:t> 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6461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941013"/>
              </p:ext>
            </p:extLst>
          </p:nvPr>
        </p:nvGraphicFramePr>
        <p:xfrm>
          <a:off x="381000" y="1295400"/>
          <a:ext cx="8382000" cy="5257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371168"/>
                <a:gridCol w="5010832"/>
              </a:tblGrid>
              <a:tr h="903056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Cell Part</a:t>
                      </a:r>
                      <a:endParaRPr lang="en-US" sz="3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Function/Job</a:t>
                      </a:r>
                      <a:endParaRPr lang="en-US" sz="3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1103737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Cell Wall</a:t>
                      </a:r>
                      <a:endParaRPr 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Provides support and structure for the cell.</a:t>
                      </a:r>
                      <a:endParaRPr lang="en-US" sz="2400" b="1" dirty="0"/>
                    </a:p>
                  </a:txBody>
                  <a:tcPr/>
                </a:tc>
              </a:tr>
              <a:tr h="1204077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Large Central</a:t>
                      </a:r>
                      <a:r>
                        <a:rPr lang="en-US" sz="3600" b="1" baseline="0" dirty="0" smtClean="0">
                          <a:solidFill>
                            <a:schemeClr val="tx1"/>
                          </a:solidFill>
                        </a:rPr>
                        <a:t> Vacuole (LCV)</a:t>
                      </a:r>
                      <a:endParaRPr 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Holds (mostly) water for the cell.</a:t>
                      </a:r>
                      <a:endParaRPr lang="en-US" sz="2400" b="1" dirty="0"/>
                    </a:p>
                  </a:txBody>
                  <a:tcPr/>
                </a:tc>
              </a:tr>
              <a:tr h="2046930">
                <a:tc>
                  <a:txBody>
                    <a:bodyPr/>
                    <a:lstStyle/>
                    <a:p>
                      <a:pPr algn="ctr"/>
                      <a:endParaRPr lang="en-US" sz="36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Chloroplast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Site of photosynthesis</a:t>
                      </a:r>
                      <a:r>
                        <a:rPr lang="en-US" sz="2400" b="1" baseline="0" dirty="0" smtClean="0"/>
                        <a:t> </a:t>
                      </a:r>
                    </a:p>
                    <a:p>
                      <a:r>
                        <a:rPr lang="en-US" sz="2400" b="1" baseline="0" dirty="0" smtClean="0"/>
                        <a:t>(plants use light energy to make their own food!).  </a:t>
                      </a:r>
                    </a:p>
                    <a:p>
                      <a:r>
                        <a:rPr lang="en-US" sz="2400" b="1" baseline="0" dirty="0" smtClean="0"/>
                        <a:t>These make plants are </a:t>
                      </a:r>
                      <a:r>
                        <a:rPr lang="en-US" sz="2400" b="1" baseline="0" dirty="0" smtClean="0">
                          <a:solidFill>
                            <a:srgbClr val="008000"/>
                          </a:solidFill>
                        </a:rPr>
                        <a:t>GREEN</a:t>
                      </a:r>
                      <a:r>
                        <a:rPr lang="en-US" sz="2400" b="1" baseline="0" dirty="0" smtClean="0"/>
                        <a:t>.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838199"/>
          </a:xfrm>
        </p:spPr>
        <p:txBody>
          <a:bodyPr anchor="ctr"/>
          <a:lstStyle/>
          <a:p>
            <a:pPr algn="ctr"/>
            <a:r>
              <a:rPr lang="en-US" b="1" dirty="0" smtClean="0">
                <a:solidFill>
                  <a:srgbClr val="000000"/>
                </a:solidFill>
                <a:latin typeface="Arial Black" pitchFamily="34" charset="0"/>
              </a:rPr>
              <a:t>Plant Cells</a:t>
            </a:r>
            <a:endParaRPr lang="en-US" b="1" dirty="0">
              <a:solidFill>
                <a:srgbClr val="00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882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95" name="Group 2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3507106"/>
              </p:ext>
            </p:extLst>
          </p:nvPr>
        </p:nvGraphicFramePr>
        <p:xfrm>
          <a:off x="0" y="1092774"/>
          <a:ext cx="9144000" cy="5765226"/>
        </p:xfrm>
        <a:graphic>
          <a:graphicData uri="http://schemas.openxmlformats.org/drawingml/2006/table">
            <a:tbl>
              <a:tblPr/>
              <a:tblGrid>
                <a:gridCol w="3217333"/>
                <a:gridCol w="2878667"/>
                <a:gridCol w="3048000"/>
              </a:tblGrid>
              <a:tr h="14325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Cell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Wall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Cell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Membrane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42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Cell Type/Location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(plant, animal, both)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42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Structure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(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what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it’s like)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Function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(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what it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does)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 Box 24"/>
          <p:cNvSpPr txBox="1">
            <a:spLocks noChangeArrowheads="1"/>
          </p:cNvSpPr>
          <p:nvPr/>
        </p:nvSpPr>
        <p:spPr bwMode="auto">
          <a:xfrm>
            <a:off x="533400" y="152400"/>
            <a:ext cx="8229600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sz="3200" b="1" dirty="0" smtClean="0">
                <a:cs typeface="+mn-cs"/>
              </a:rPr>
              <a:t>Complete the Chart</a:t>
            </a:r>
          </a:p>
        </p:txBody>
      </p:sp>
    </p:spTree>
    <p:extLst>
      <p:ext uri="{BB962C8B-B14F-4D97-AF65-F5344CB8AC3E}">
        <p14:creationId xmlns:p14="http://schemas.microsoft.com/office/powerpoint/2010/main" val="3183680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95" name="Group 2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4618939"/>
              </p:ext>
            </p:extLst>
          </p:nvPr>
        </p:nvGraphicFramePr>
        <p:xfrm>
          <a:off x="0" y="1092774"/>
          <a:ext cx="9144000" cy="5893277"/>
        </p:xfrm>
        <a:graphic>
          <a:graphicData uri="http://schemas.openxmlformats.org/drawingml/2006/table">
            <a:tbl>
              <a:tblPr/>
              <a:tblGrid>
                <a:gridCol w="3217333"/>
                <a:gridCol w="2878667"/>
                <a:gridCol w="3048000"/>
              </a:tblGrid>
              <a:tr h="14325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Cell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Wall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Cell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Membrane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42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Cell Type/Location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(plant, animal, both)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Plant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Both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(plant &amp; animal) 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42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Structure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(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what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it’s like)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Stiff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Rigid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Strong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Flexible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Squishy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Gooey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Function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(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what it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does)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Gives Support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Holds Stuff In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 Box 24"/>
          <p:cNvSpPr txBox="1">
            <a:spLocks noChangeArrowheads="1"/>
          </p:cNvSpPr>
          <p:nvPr/>
        </p:nvSpPr>
        <p:spPr bwMode="auto">
          <a:xfrm>
            <a:off x="533400" y="152400"/>
            <a:ext cx="8229600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sz="3200" b="1" dirty="0" smtClean="0">
                <a:solidFill>
                  <a:srgbClr val="FF0000"/>
                </a:solidFill>
                <a:cs typeface="+mn-cs"/>
              </a:rPr>
              <a:t>Answers</a:t>
            </a:r>
          </a:p>
        </p:txBody>
      </p:sp>
    </p:spTree>
    <p:extLst>
      <p:ext uri="{BB962C8B-B14F-4D97-AF65-F5344CB8AC3E}">
        <p14:creationId xmlns:p14="http://schemas.microsoft.com/office/powerpoint/2010/main" val="1531325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838200"/>
          </a:xfrm>
        </p:spPr>
        <p:txBody>
          <a:bodyPr anchor="ctr"/>
          <a:lstStyle/>
          <a:p>
            <a:pPr algn="ctr"/>
            <a:r>
              <a:rPr lang="en-US" b="1" u="sng" dirty="0" smtClean="0">
                <a:solidFill>
                  <a:srgbClr val="000000"/>
                </a:solidFill>
                <a:latin typeface="Arial Black" pitchFamily="34" charset="0"/>
              </a:rPr>
              <a:t>Plant or Animal Cells?</a:t>
            </a:r>
            <a:endParaRPr lang="en-US" b="1" u="sng" dirty="0">
              <a:solidFill>
                <a:srgbClr val="000000"/>
              </a:solidFill>
              <a:latin typeface="Arial Black" pitchFamily="34" charset="0"/>
            </a:endParaRPr>
          </a:p>
        </p:txBody>
      </p:sp>
      <p:pic>
        <p:nvPicPr>
          <p:cNvPr id="1026" name="Picture 2" descr="http://t1.gstatic.com/images?q=tbn:ANd9GcQ9mapYYTGz2k_EJ9QzTUGg7zQW5vOffKWI6vGxr4ljMMMGc-JQ6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762000"/>
            <a:ext cx="2590800" cy="2757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2.gstatic.com/images?q=tbn:ANd9GcTAIffyUuSi-CGgdq6bq4VOlJwWnH4t-Gn6A0Peuru6-3kRl6dxZ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905" y="3581400"/>
            <a:ext cx="4018859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t3.gstatic.com/images?q=tbn:ANd9GcQeoZ2wuUg2xO0Zd5F4QwTa1gXs9mccZcMZMzPGkhEuun42GsKly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352800"/>
            <a:ext cx="4748419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4"/>
          <p:cNvSpPr txBox="1">
            <a:spLocks/>
          </p:cNvSpPr>
          <p:nvPr/>
        </p:nvSpPr>
        <p:spPr>
          <a:xfrm>
            <a:off x="152400" y="609600"/>
            <a:ext cx="6172200" cy="2209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Wingdings" charset="2"/>
              <a:buChar char="Ø"/>
            </a:pPr>
            <a:r>
              <a:rPr lang="en-US" b="1" dirty="0" smtClean="0">
                <a:solidFill>
                  <a:srgbClr val="000000"/>
                </a:solidFill>
                <a:latin typeface="Arial Black" pitchFamily="34" charset="0"/>
              </a:rPr>
              <a:t>How do you know?</a:t>
            </a:r>
          </a:p>
          <a:p>
            <a:r>
              <a:rPr lang="en-US" sz="3200" b="1" dirty="0" smtClean="0">
                <a:solidFill>
                  <a:srgbClr val="000000"/>
                </a:solidFill>
                <a:latin typeface="Arial Black" pitchFamily="34" charset="0"/>
              </a:rPr>
              <a:t>	(What is there?)</a:t>
            </a:r>
          </a:p>
          <a:p>
            <a:r>
              <a:rPr lang="en-US" sz="3200" b="1" dirty="0" smtClean="0">
                <a:solidFill>
                  <a:srgbClr val="000000"/>
                </a:solidFill>
                <a:latin typeface="Arial Black" pitchFamily="34" charset="0"/>
              </a:rPr>
              <a:t>	(What is not there?)</a:t>
            </a:r>
            <a:endParaRPr lang="en-US" sz="3200" b="1" dirty="0">
              <a:solidFill>
                <a:srgbClr val="00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124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1811</TotalTime>
  <Words>409</Words>
  <Application>Microsoft Macintosh PowerPoint</Application>
  <PresentationFormat>On-screen Show (4:3)</PresentationFormat>
  <Paragraphs>110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Cell Review</vt:lpstr>
      <vt:lpstr>The Cell size</vt:lpstr>
      <vt:lpstr>Plant Cells or Animal Cells? Put a “P” by Plant Cell descriptions Put an “A” by Animal Cell descriptions</vt:lpstr>
      <vt:lpstr>Answers “P” = Plant Cells “A” = Animal Cells</vt:lpstr>
      <vt:lpstr>Plant Cell Parts</vt:lpstr>
      <vt:lpstr>Plant Cells</vt:lpstr>
      <vt:lpstr>PowerPoint Presentation</vt:lpstr>
      <vt:lpstr>PowerPoint Presentation</vt:lpstr>
      <vt:lpstr>Plant or Animal Cells?</vt:lpstr>
      <vt:lpstr>Plant Cells or Animal Cells How do you know?</vt:lpstr>
      <vt:lpstr>What about this one?</vt:lpstr>
      <vt:lpstr>Cell Division</vt:lpstr>
      <vt:lpstr>Mitosis (Honors Only)</vt:lpstr>
      <vt:lpstr>Mitosis (Honors Only)</vt:lpstr>
      <vt:lpstr>Mitosis (Honors Only)</vt:lpstr>
      <vt:lpstr>Mitosis (Honors Only)</vt:lpstr>
      <vt:lpstr>     P            M           A            T</vt:lpstr>
    </vt:vector>
  </TitlesOfParts>
  <Company>Spring Lake Park ISD16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 Cells</dc:title>
  <dc:creator>Lindsay Leet</dc:creator>
  <cp:lastModifiedBy>User</cp:lastModifiedBy>
  <cp:revision>54</cp:revision>
  <dcterms:created xsi:type="dcterms:W3CDTF">2011-11-01T15:34:25Z</dcterms:created>
  <dcterms:modified xsi:type="dcterms:W3CDTF">2013-10-30T14:41:42Z</dcterms:modified>
</cp:coreProperties>
</file>